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7" r:id="rId3"/>
    <p:sldId id="259" r:id="rId4"/>
    <p:sldId id="316" r:id="rId5"/>
    <p:sldId id="315" r:id="rId6"/>
    <p:sldId id="311" r:id="rId7"/>
    <p:sldId id="313" r:id="rId8"/>
    <p:sldId id="314" r:id="rId9"/>
    <p:sldId id="310" r:id="rId10"/>
    <p:sldId id="299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laus" initials="K" lastIdx="1" clrIdx="0">
    <p:extLst>
      <p:ext uri="{19B8F6BF-5375-455C-9EA6-DF929625EA0E}">
        <p15:presenceInfo xmlns:p15="http://schemas.microsoft.com/office/powerpoint/2012/main" userId="4f99921e438542c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CA247-10B4-466E-A676-D38AF7EBCE3E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BE8DD-CE1F-4144-B4DB-9B6EC0E9A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3956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51956D22-5321-2D1E-DF88-07DD75968F7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236AD6-97D5-436D-A4C1-FDFC7E70DE40}" type="slidenum">
              <a:rPr lang="de-DE" altLang="de-DE">
                <a:latin typeface="Calibri" panose="020F0502020204030204" pitchFamily="34" charset="0"/>
                <a:ea typeface="Microsoft YaHei" panose="020B0503020204020204" pitchFamily="34" charset="-122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>
              <a:latin typeface="Calibri" panose="020F050202020403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14F7E733-5406-0AE0-396C-3A54433AB3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0500" y="728663"/>
            <a:ext cx="6475413" cy="3643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C71F7B52-E931-336B-E607-2A269127E5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3275"/>
            <a:ext cx="5484813" cy="4371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03B73E-69AA-D3AB-D08B-14A95EEF3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105A14E-FFA7-AC72-F805-DDD6D946E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7D4370-96E6-C5CA-BCF4-EEE3F06B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C7ABE8-1B85-9F60-A70D-11A367FDE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BD3452-A1F9-595B-C9AA-99839F4B3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7975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B2EF23-6A18-5CED-2F1B-42EFCD40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E260361-530C-D34B-CFA9-8634EDD04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FA5B6F-C7F3-E699-2535-A45C6CF7E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22DC41-58E5-E037-E4AD-0C23B67C0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0054CC-F2FA-EA49-2124-1A327D85D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786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1B72DD0-7718-FE55-E0A1-E7389BB108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BC5533F-EADD-7D4A-706B-86935899E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2F18F0-70A1-D77F-6505-7F5C77F3B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C0AED6-5D58-3CD7-CFF2-8DD882029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CAC21B-DB83-B570-D149-69E58BA7E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9614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3D142C2-48F7-A704-EE5B-7EA77E4341F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B2C0475-6375-69D8-AAB8-1ED774DD94C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CF9E4F-69EB-4900-91EB-C7844B057E9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81071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665DD43-DD66-D769-A9B8-AE3C8F1A46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4B858CE-985E-5FFB-43BF-C6F5A1A5EA5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247034-CF1E-4980-9202-E30C63CF027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15525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A1AF91-4191-2D65-4D27-B0444EF3FE3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0969A5-0FC4-1D74-27F4-46DE28360AA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F1324-DED8-4B93-BF40-408DAA266C5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54947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72B2A41-CB9A-402E-C465-B758E13EABE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BEBC141-0F88-D8DE-8BF7-2A855CE05A9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A91125-CCA9-45F2-9F27-8D4F513291E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79640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80BF782F-4DFA-6A8A-E244-9D87DD7A50E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1914A93-6AEF-5392-A254-6417AF2C20C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9685D-9930-4577-AA7B-2E40B694B24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06847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07562C3-EB30-1709-BAFB-6EF1CE84C9B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CE8BEA-95C3-412F-D537-2CFE99E9C21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B07F8-C1C9-4622-8552-6524BB78225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37086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B948E527-F580-3980-E257-4F7CDF1C252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8F3B4A-9498-508C-303A-EAB0A12AD896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de-DE" altLang="de-DE"/>
              <a:t>19.12.16</a:t>
            </a:r>
          </a:p>
        </p:txBody>
      </p:sp>
    </p:spTree>
    <p:extLst>
      <p:ext uri="{BB962C8B-B14F-4D97-AF65-F5344CB8AC3E}">
        <p14:creationId xmlns:p14="http://schemas.microsoft.com/office/powerpoint/2010/main" val="342930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32EF870-4B5B-77F7-59D3-C4D578D0EF4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D622780-6A95-6303-0A1A-6A4549D406D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077D3-0CE6-4BDD-A8F0-2DEC5FA892C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728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C91A6D-31DD-98D9-4ACA-4BC40C37B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C04448-EE77-AC3C-F955-B936B01C2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D6AF24-E32B-3AB0-393E-ACC65BB96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1346F9-8ED4-5E32-7AFD-2FC9B85BB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4CA0FB-692A-B4EA-306C-B9A1F7F9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428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8968506-39E1-747F-0479-EF23B13CCAA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71AB9B4-0030-98A1-B562-82E5B785004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7F276-D4CF-4CCE-900E-4B2B419E8D9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979805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EB00286-B5BF-78E5-68BF-4C7E4FF931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471373-0C15-3C8C-CB7B-3293E1C8B47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77EE5-1971-4891-AD45-7D7FED6A550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67763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7AFF3A4-19BC-28B0-7071-4493FD462F5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9843836-435A-A743-B7AC-BDA65877E18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EB386-6FD7-4818-9CEE-626347F72AA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04405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62EE55-A63C-CCD4-426F-EA3BEF7DC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AC61BA2-C0AD-F1E2-25CA-5513EC876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9AE67C-40F5-5460-69F1-BCF105964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B59D29-664F-3317-AC8F-978C4CAFE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AC297A-D393-18AA-5B7C-93F2BF8F9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70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C26035-EEC4-8C1B-A584-1C8570CE5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C2C198-1FE3-0475-7AD8-1C6E12AB1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D5381E6-707C-A8DB-7E6C-0721A7BED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0D4B9FE-223A-BBFC-AEC4-530AA616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BE3FA6-77FB-F00E-5320-4D7EFE98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912ECF-88C5-81CF-1FB5-3E5E51506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57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ECCC77-84B0-6D2A-5A68-FECF97A13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05CCEF-ED21-1946-47B8-C8110B027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2A499B4-2706-A766-2A30-5B4F47098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1BF6A1B-FD49-9C62-FB59-B6C420A21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0A88425-0F56-66FB-FBC1-BBE487FB4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80DE6C-C6F0-7884-602B-1C5FC3F37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2EA91E5-FA4A-0FB3-C0BC-B6EC9EB3F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3EAF544-A16C-D5EA-09F3-A15E6E103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56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8C3495-B5E3-4D40-BA12-3BB93EADD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D74E1F-8941-F2EB-01D9-7E423029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BF49036-045B-E6A9-D1A3-627217C6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5B17409-85F2-653D-765A-1CC746AE6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267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AE608F8-881E-226E-898D-45F8C5DE0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675C484-823C-C3EC-C61D-36EF7BBDE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6BCEF66-2C52-BB6F-8CEF-C2D1289EF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19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CE5679-ED56-C437-DB0F-4D5A0A37C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54791B-0BD1-B2B2-68F0-27CC854CD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7FA9B44-A004-5200-8EA3-5475E8650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B00A90-D789-5344-19AE-B4CFB31B4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E9A276-3D46-83E3-F097-74D9031AA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B25E85-8341-6716-13B2-065733A71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801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98AD6B-CE75-9179-0721-1BE64A8FC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0CBDD0-BA88-AB74-54F8-0F97C5DFA0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1799D78-F49F-DC92-2F8A-5A1BC6F73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88BB18-7F8F-D310-7FAB-339DBFF5D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1588FB-8B77-0AA6-E176-FC4F1829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156BF13-59A5-1DCE-F1F5-1794E5084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509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32A0F42-A282-5490-E26F-EB8C50E70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0E3683-ECCA-BD0A-56DD-FB559E794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EE107B-C9A8-441C-ADED-3A3019D34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9B7AC-9665-4DFE-9F00-9B9832C60033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F9ACD4-EDF6-3347-04A7-C0BD9BF12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092A37-10A6-C2E8-C589-D8F19CBCB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DA384-32C3-4773-88E3-6E09C94284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87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3C2E22C8-CF35-2F64-F07B-C79C2F80FEA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09601" y="6356350"/>
            <a:ext cx="2842684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r>
              <a:rPr lang="de-DE" altLang="de-DE"/>
              <a:t>19.12.16</a:t>
            </a:r>
          </a:p>
        </p:txBody>
      </p:sp>
      <p:sp>
        <p:nvSpPr>
          <p:cNvPr id="1027" name="Text Box 2">
            <a:extLst>
              <a:ext uri="{FF2B5EF4-FFF2-40B4-BE49-F238E27FC236}">
                <a16:creationId xmlns:a16="http://schemas.microsoft.com/office/drawing/2014/main" id="{9CE65745-42AD-B3C6-28D0-04B4886A5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 sz="180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EF68AB6-F588-23D2-A929-AF8D942C35B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356350"/>
            <a:ext cx="2842684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2624A042-E3EC-44CD-B4AC-0E796AE11DC2}" type="slidenum">
              <a:rPr lang="de-DE" altLang="de-DE"/>
              <a:pPr/>
              <a:t>‹Nr.›</a:t>
            </a:fld>
            <a:endParaRPr lang="de-DE" altLang="de-DE"/>
          </a:p>
        </p:txBody>
      </p:sp>
      <p:grpSp>
        <p:nvGrpSpPr>
          <p:cNvPr id="1029" name="Group 4">
            <a:extLst>
              <a:ext uri="{FF2B5EF4-FFF2-40B4-BE49-F238E27FC236}">
                <a16:creationId xmlns:a16="http://schemas.microsoft.com/office/drawing/2014/main" id="{3EEC7482-EBE1-CB3D-C1FF-43BCDEAEB8B1}"/>
              </a:ext>
            </a:extLst>
          </p:cNvPr>
          <p:cNvGrpSpPr>
            <a:grpSpLocks/>
          </p:cNvGrpSpPr>
          <p:nvPr/>
        </p:nvGrpSpPr>
        <p:grpSpPr bwMode="auto">
          <a:xfrm>
            <a:off x="9840384" y="260351"/>
            <a:ext cx="1769533" cy="1082675"/>
            <a:chOff x="4649" y="164"/>
            <a:chExt cx="836" cy="682"/>
          </a:xfrm>
        </p:grpSpPr>
        <p:pic>
          <p:nvPicPr>
            <p:cNvPr id="1031" name="Picture 5">
              <a:extLst>
                <a:ext uri="{FF2B5EF4-FFF2-40B4-BE49-F238E27FC236}">
                  <a16:creationId xmlns:a16="http://schemas.microsoft.com/office/drawing/2014/main" id="{35215076-6334-10CC-AC86-E57DC2A1D3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9" y="164"/>
              <a:ext cx="836" cy="5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" name="Text Box 6">
              <a:extLst>
                <a:ext uri="{FF2B5EF4-FFF2-40B4-BE49-F238E27FC236}">
                  <a16:creationId xmlns:a16="http://schemas.microsoft.com/office/drawing/2014/main" id="{268E8A1E-11E1-1A7F-4646-D03D696B74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9" y="709"/>
              <a:ext cx="524" cy="13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b="1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b="1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b="1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b="1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b="1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b="1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b="1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b="1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b="1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de-DE" altLang="de-DE" sz="800" b="0">
                  <a:solidFill>
                    <a:srgbClr val="FE2110"/>
                  </a:solidFill>
                </a:rPr>
                <a:t>Baden-Württemberg</a:t>
              </a:r>
            </a:p>
          </p:txBody>
        </p:sp>
      </p:grpSp>
      <p:sp>
        <p:nvSpPr>
          <p:cNvPr id="1030" name="Rectangle 7">
            <a:extLst>
              <a:ext uri="{FF2B5EF4-FFF2-40B4-BE49-F238E27FC236}">
                <a16:creationId xmlns:a16="http://schemas.microsoft.com/office/drawing/2014/main" id="{7D59AD30-973C-020E-CE98-3D4C9E796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1" y="160338"/>
            <a:ext cx="11760200" cy="659765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 sz="1800"/>
          </a:p>
        </p:txBody>
      </p:sp>
    </p:spTree>
    <p:extLst>
      <p:ext uri="{BB962C8B-B14F-4D97-AF65-F5344CB8AC3E}">
        <p14:creationId xmlns:p14="http://schemas.microsoft.com/office/powerpoint/2010/main" val="249411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3" descr="Z:\DSF\DSF BILDER\Blitz.bmp">
            <a:extLst>
              <a:ext uri="{FF2B5EF4-FFF2-40B4-BE49-F238E27FC236}">
                <a16:creationId xmlns:a16="http://schemas.microsoft.com/office/drawing/2014/main" id="{7691564E-3753-C97E-10C6-E96284845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6177"/>
          <a:stretch>
            <a:fillRect/>
          </a:stretch>
        </p:blipFill>
        <p:spPr bwMode="auto">
          <a:xfrm>
            <a:off x="796834" y="0"/>
            <a:ext cx="1023257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feld 7">
            <a:extLst>
              <a:ext uri="{FF2B5EF4-FFF2-40B4-BE49-F238E27FC236}">
                <a16:creationId xmlns:a16="http://schemas.microsoft.com/office/drawing/2014/main" id="{D7F7C1C0-D8C9-CE22-69D1-C40047B70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024" y="1415049"/>
            <a:ext cx="938004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2000" dirty="0">
                <a:solidFill>
                  <a:srgbClr val="FFFF00"/>
                </a:solidFill>
                <a:latin typeface="Arial Black" panose="020B0A04020102020204" pitchFamily="34" charset="0"/>
              </a:rPr>
              <a:t>Das Leben mit Schlaganfall aus der Sicht 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2000" dirty="0">
                <a:solidFill>
                  <a:srgbClr val="FFFF00"/>
                </a:solidFill>
                <a:latin typeface="Arial Black" panose="020B0A04020102020204" pitchFamily="34" charset="0"/>
              </a:rPr>
              <a:t>als Betroffener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 sz="20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endParaRPr lang="de-DE" altLang="de-DE" sz="3200" dirty="0">
              <a:solidFill>
                <a:srgbClr val="FFC0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4000" dirty="0">
                <a:latin typeface="Arial Black" panose="020B0A04020102020204" pitchFamily="34" charset="0"/>
              </a:rPr>
              <a:t>Wir möchten Sie begleiten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4000" dirty="0">
                <a:latin typeface="Arial Black" panose="020B0A04020102020204" pitchFamily="34" charset="0"/>
              </a:rPr>
              <a:t> auf dem Weg der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4000" dirty="0">
                <a:latin typeface="Arial Black" panose="020B0A04020102020204" pitchFamily="34" charset="0"/>
              </a:rPr>
              <a:t>Pflege und Hilfe. 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 sz="2800" dirty="0">
              <a:solidFill>
                <a:srgbClr val="FFC0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4000" dirty="0">
                <a:solidFill>
                  <a:srgbClr val="FFFF00"/>
                </a:solidFill>
                <a:latin typeface="Arial Black" panose="020B0A04020102020204" pitchFamily="34" charset="0"/>
              </a:rPr>
              <a:t>Herzlich Willkommen!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4F279CD-057D-DAB8-37F3-1EEDFAF1D6B1}"/>
              </a:ext>
            </a:extLst>
          </p:cNvPr>
          <p:cNvSpPr txBox="1"/>
          <p:nvPr/>
        </p:nvSpPr>
        <p:spPr>
          <a:xfrm>
            <a:off x="8359081" y="319631"/>
            <a:ext cx="2221834" cy="584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sz="1600" dirty="0">
                <a:solidFill>
                  <a:srgbClr val="FFFF00"/>
                </a:solidFill>
                <a:latin typeface="Arial Black" panose="020B0A04020102020204" pitchFamily="34" charset="0"/>
              </a:rPr>
              <a:t>SCHLAGANFALL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sz="1600" dirty="0">
                <a:solidFill>
                  <a:srgbClr val="FFFF00"/>
                </a:solidFill>
                <a:latin typeface="Arial Black" panose="020B0A04020102020204" pitchFamily="34" charset="0"/>
              </a:rPr>
              <a:t>FORUM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69DC340B-98EA-534C-18DC-244781159D0A}"/>
              </a:ext>
            </a:extLst>
          </p:cNvPr>
          <p:cNvSpPr txBox="1"/>
          <p:nvPr/>
        </p:nvSpPr>
        <p:spPr>
          <a:xfrm>
            <a:off x="11142617" y="6458206"/>
            <a:ext cx="50509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1" hangingPunct="1">
              <a:buSzPct val="100000"/>
            </a:pPr>
            <a:fld id="{B7475B11-B6BF-4C71-98BA-9CB1A756F2C8}" type="slidenum">
              <a:rPr lang="de-DE" altLang="de-DE" sz="12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</a:rPr>
              <a:pPr algn="r" eaLnBrk="1" hangingPunct="1">
                <a:buSzPct val="100000"/>
              </a:pPr>
              <a:t>1</a:t>
            </a:fld>
            <a:endParaRPr lang="de-DE" altLang="de-DE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37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>
            <a:extLst>
              <a:ext uri="{FF2B5EF4-FFF2-40B4-BE49-F238E27FC236}">
                <a16:creationId xmlns:a16="http://schemas.microsoft.com/office/drawing/2014/main" id="{DC132A15-3B0D-6E3D-419F-0B8DE0F4F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8800" y="6403657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</a:pPr>
            <a:fld id="{DADE511B-85E0-49CE-90CD-5B2770AC5603}" type="slidenum">
              <a:rPr lang="de-DE" altLang="de-DE" sz="1200">
                <a:solidFill>
                  <a:srgbClr val="898989"/>
                </a:solidFill>
                <a:latin typeface="Calibri" panose="020F0502020204030204" pitchFamily="34" charset="0"/>
              </a:rPr>
              <a:pPr algn="r" eaLnBrk="1" hangingPunct="1">
                <a:buSzPct val="100000"/>
              </a:pPr>
              <a:t>2</a:t>
            </a:fld>
            <a:endParaRPr lang="de-DE" altLang="de-DE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172" name="Text Box 3">
            <a:extLst>
              <a:ext uri="{FF2B5EF4-FFF2-40B4-BE49-F238E27FC236}">
                <a16:creationId xmlns:a16="http://schemas.microsoft.com/office/drawing/2014/main" id="{8928BEAB-8C32-740B-AAC7-A94547878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620713"/>
            <a:ext cx="542925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100000"/>
            </a:pPr>
            <a:r>
              <a:rPr lang="de-DE" altLang="de-DE" sz="2800" dirty="0">
                <a:solidFill>
                  <a:srgbClr val="E51101"/>
                </a:solidFill>
                <a:latin typeface="Arial Black" panose="020B0A04020102020204" pitchFamily="34" charset="0"/>
              </a:rPr>
              <a:t>Hier ist meine Geschichte:</a:t>
            </a:r>
          </a:p>
        </p:txBody>
      </p:sp>
      <p:sp>
        <p:nvSpPr>
          <p:cNvPr id="7173" name="Text Box 4">
            <a:extLst>
              <a:ext uri="{FF2B5EF4-FFF2-40B4-BE49-F238E27FC236}">
                <a16:creationId xmlns:a16="http://schemas.microsoft.com/office/drawing/2014/main" id="{25A8453C-5B1B-8F5B-5F60-0572296F6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100" y="1484314"/>
            <a:ext cx="5754688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100000"/>
            </a:pPr>
            <a:r>
              <a:rPr lang="de-DE" altLang="de-DE" sz="2000" dirty="0">
                <a:solidFill>
                  <a:srgbClr val="000000"/>
                </a:solidFill>
                <a:cs typeface="Arial" panose="020B0604020202020204" pitchFamily="34" charset="0"/>
              </a:rPr>
              <a:t>Mein Name ist Leo Imhof, ich bin 75 Jahre alt, verheiratet, ich habe 3 Söhne und 8 Enkelkinder.</a:t>
            </a: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CF2AFD2F-D127-48F6-435D-43C4E9BF0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2727325"/>
            <a:ext cx="6120482" cy="3172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100000"/>
            </a:pPr>
            <a:r>
              <a:rPr lang="de-DE" altLang="de-DE" sz="2000" dirty="0">
                <a:solidFill>
                  <a:srgbClr val="000000"/>
                </a:solidFill>
                <a:cs typeface="Arial" panose="020B0604020202020204" pitchFamily="34" charset="0"/>
              </a:rPr>
              <a:t>Als Patient mit mehreren Schlaganfällen und </a:t>
            </a:r>
          </a:p>
          <a:p>
            <a:pPr eaLnBrk="1" hangingPunct="1">
              <a:buSzPct val="100000"/>
            </a:pPr>
            <a:r>
              <a:rPr lang="de-DE" altLang="de-DE" sz="2000" dirty="0">
                <a:solidFill>
                  <a:srgbClr val="000000"/>
                </a:solidFill>
                <a:cs typeface="Arial" panose="020B0604020202020204" pitchFamily="34" charset="0"/>
              </a:rPr>
              <a:t>Herzinfarkten bin seit 1999 als Vorstand der Schlaganfall Selbsthilfegruppe Sinsheim tätig.</a:t>
            </a:r>
          </a:p>
          <a:p>
            <a:pPr eaLnBrk="1" hangingPunct="1">
              <a:buSzPct val="100000"/>
            </a:pPr>
            <a:endParaRPr lang="de-DE" altLang="de-DE" sz="2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eaLnBrk="1" hangingPunct="1">
              <a:buSzPct val="100000"/>
            </a:pPr>
            <a:r>
              <a:rPr lang="de-DE" altLang="de-DE" sz="2000" dirty="0">
                <a:solidFill>
                  <a:srgbClr val="000000"/>
                </a:solidFill>
                <a:cs typeface="Arial" panose="020B0604020202020204" pitchFamily="34" charset="0"/>
              </a:rPr>
              <a:t>2016 habe ich den Vorstand beim Sozialverband</a:t>
            </a:r>
          </a:p>
          <a:p>
            <a:pPr eaLnBrk="1" hangingPunct="1">
              <a:buSzPct val="100000"/>
            </a:pPr>
            <a:r>
              <a:rPr lang="de-DE" altLang="de-DE" sz="2000" dirty="0">
                <a:solidFill>
                  <a:srgbClr val="000000"/>
                </a:solidFill>
                <a:cs typeface="Arial" panose="020B0604020202020204" pitchFamily="34" charset="0"/>
              </a:rPr>
              <a:t>VdK OV. – Weiler übernommen.</a:t>
            </a:r>
          </a:p>
          <a:p>
            <a:pPr eaLnBrk="1" hangingPunct="1">
              <a:buSzPct val="100000"/>
            </a:pPr>
            <a:endParaRPr lang="de-DE" altLang="de-DE" sz="2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eaLnBrk="1" hangingPunct="1">
              <a:buSzPct val="100000"/>
            </a:pPr>
            <a:r>
              <a:rPr lang="de-DE" altLang="de-DE" sz="2000" dirty="0">
                <a:solidFill>
                  <a:srgbClr val="000000"/>
                </a:solidFill>
                <a:cs typeface="Arial" panose="020B0604020202020204" pitchFamily="34" charset="0"/>
              </a:rPr>
              <a:t>Mit meinem Wissen, meiner Lebensgeschichte und meinen Erfahrungen habe ich vielen Betroffenen helfen können.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4BC07836-36FE-4F66-AFB6-E029A4F8D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101" y="3959225"/>
            <a:ext cx="7788275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100000"/>
            </a:pPr>
            <a:endParaRPr lang="de-DE" altLang="de-DE" sz="2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eaLnBrk="1" hangingPunct="1">
              <a:buSzPct val="100000"/>
            </a:pPr>
            <a:endParaRPr lang="de-DE" altLang="de-DE" sz="2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7176" name="Picture 10">
            <a:extLst>
              <a:ext uri="{FF2B5EF4-FFF2-40B4-BE49-F238E27FC236}">
                <a16:creationId xmlns:a16="http://schemas.microsoft.com/office/drawing/2014/main" id="{EFCDA3DC-17FD-5847-BEF8-32A6A43D1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264" y="1584326"/>
            <a:ext cx="1336675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7" name="Rectangle 11">
            <a:extLst>
              <a:ext uri="{FF2B5EF4-FFF2-40B4-BE49-F238E27FC236}">
                <a16:creationId xmlns:a16="http://schemas.microsoft.com/office/drawing/2014/main" id="{82E11B31-461E-299F-F48D-0F451A154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1925"/>
            <a:ext cx="8820150" cy="659765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pic>
        <p:nvPicPr>
          <p:cNvPr id="7178" name="Picture 12">
            <a:extLst>
              <a:ext uri="{FF2B5EF4-FFF2-40B4-BE49-F238E27FC236}">
                <a16:creationId xmlns:a16="http://schemas.microsoft.com/office/drawing/2014/main" id="{779C3401-FDC4-20FE-CC63-21970FB1F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8" y="238988"/>
            <a:ext cx="1758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8382C9C-841E-D8A6-1A0E-A7D66D134202}"/>
              </a:ext>
            </a:extLst>
          </p:cNvPr>
          <p:cNvSpPr txBox="1"/>
          <p:nvPr/>
        </p:nvSpPr>
        <p:spPr>
          <a:xfrm>
            <a:off x="696685" y="268170"/>
            <a:ext cx="10798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  <a:latin typeface="Arial Black" panose="020B0A04020102020204" pitchFamily="34" charset="0"/>
              </a:rPr>
              <a:t>Unsere</a:t>
            </a:r>
            <a:r>
              <a:rPr lang="de-DE" sz="2800" dirty="0">
                <a:solidFill>
                  <a:srgbClr val="FF0000"/>
                </a:solidFill>
                <a:latin typeface="Arial Black" panose="020B0A04020102020204" pitchFamily="34" charset="0"/>
              </a:rPr>
              <a:t> Kooperationspartner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0ECC2F6-6F2B-2DAD-CEF3-AEFAFDA35280}"/>
              </a:ext>
            </a:extLst>
          </p:cNvPr>
          <p:cNvSpPr txBox="1"/>
          <p:nvPr/>
        </p:nvSpPr>
        <p:spPr>
          <a:xfrm>
            <a:off x="766354" y="870857"/>
            <a:ext cx="10798629" cy="56058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endParaRPr lang="de-DE" sz="1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GRN Klinik Sinsheim Entlassungsmanagement</a:t>
            </a:r>
          </a:p>
          <a:p>
            <a:pPr lvl="0" indent="182563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Frau Haderer</a:t>
            </a:r>
          </a:p>
          <a:p>
            <a:pPr lvl="0" indent="182563">
              <a:lnSpc>
                <a:spcPct val="107000"/>
              </a:lnSpc>
            </a:pPr>
            <a:endParaRPr lang="de-DE" sz="1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Pflegestützpunkt Rhein-Neckar-Kreis – Beratungsstelle Sinsheim </a:t>
            </a:r>
          </a:p>
          <a:p>
            <a:pPr lvl="0" indent="182563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Herr Alexander Speth</a:t>
            </a:r>
          </a:p>
          <a:p>
            <a:pPr lvl="0" indent="182563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Herr Christian Falk</a:t>
            </a:r>
          </a:p>
          <a:p>
            <a:pPr lvl="0" indent="182563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Frau Raab</a:t>
            </a:r>
          </a:p>
          <a:p>
            <a:pPr lvl="0">
              <a:lnSpc>
                <a:spcPct val="107000"/>
              </a:lnSpc>
            </a:pPr>
            <a:endParaRPr lang="de-DE" sz="1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VHS Sinsheim – Öffentlichkeitsarbeit</a:t>
            </a:r>
          </a:p>
          <a:p>
            <a:pPr lvl="0">
              <a:lnSpc>
                <a:spcPct val="107000"/>
              </a:lnSpc>
            </a:pPr>
            <a:endParaRPr lang="de-DE" sz="1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de-DE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Stadtverwaltung Sinsheim – Seniorenbeauftragte</a:t>
            </a:r>
          </a:p>
          <a:p>
            <a:pPr marL="182563" lvl="0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Frau Auwärter</a:t>
            </a:r>
          </a:p>
          <a:p>
            <a:pPr lvl="0">
              <a:lnSpc>
                <a:spcPct val="107000"/>
              </a:lnSpc>
            </a:pPr>
            <a:endParaRPr lang="de-DE" sz="1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Sozialverband VdK - Kreisverband Heidelberg</a:t>
            </a:r>
          </a:p>
          <a:p>
            <a:pPr lvl="0" indent="182563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Herr August Seel</a:t>
            </a:r>
          </a:p>
          <a:p>
            <a:pPr lvl="0">
              <a:lnSpc>
                <a:spcPct val="107000"/>
              </a:lnSpc>
            </a:pPr>
            <a:endParaRPr lang="de-DE" sz="1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de-DE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Schlaganfallforum und Selbsthilfegruppe Sinsheim (Organisator Leo Imhof)</a:t>
            </a:r>
          </a:p>
          <a:p>
            <a:pPr lvl="0">
              <a:lnSpc>
                <a:spcPct val="107000"/>
              </a:lnSpc>
            </a:pPr>
            <a:endParaRPr lang="de-DE" sz="1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Presse RNZ</a:t>
            </a:r>
          </a:p>
          <a:p>
            <a:pPr indent="182563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Herr Alexander Becker</a:t>
            </a:r>
          </a:p>
          <a:p>
            <a:pPr indent="182563"/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658D79F-61D3-74B1-D3FA-37E8712BF3FF}"/>
              </a:ext>
            </a:extLst>
          </p:cNvPr>
          <p:cNvSpPr txBox="1"/>
          <p:nvPr/>
        </p:nvSpPr>
        <p:spPr>
          <a:xfrm>
            <a:off x="11069342" y="64513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srgbClr val="000000"/>
                </a:solidFill>
                <a:latin typeface="Calibri"/>
                <a:ea typeface="Microsoft YaHei" panose="020B0503020204020204" pitchFamily="34" charset="-122"/>
              </a:rPr>
              <a:t>3</a:t>
            </a:r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78EE7408-6610-0F4D-AC15-37E566626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454" y="1057594"/>
            <a:ext cx="175895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3597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04ABCFC-5AA1-631C-0D73-E146F1A25148}"/>
              </a:ext>
            </a:extLst>
          </p:cNvPr>
          <p:cNvSpPr txBox="1"/>
          <p:nvPr/>
        </p:nvSpPr>
        <p:spPr>
          <a:xfrm>
            <a:off x="1219200" y="487680"/>
            <a:ext cx="8247017" cy="5447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DE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de-DE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Bei allen Krankheitsbildern steht die soziale Hilfe an erster Stelle.</a:t>
            </a:r>
          </a:p>
          <a:p>
            <a:endParaRPr lang="de-DE" sz="1400" dirty="0">
              <a:solidFill>
                <a:schemeClr val="tx1"/>
              </a:solidFill>
            </a:endParaRPr>
          </a:p>
          <a:p>
            <a:r>
              <a:rPr lang="de-DE" sz="2400" dirty="0">
                <a:solidFill>
                  <a:schemeClr val="tx1"/>
                </a:solidFill>
              </a:rPr>
              <a:t>Zu nennen sind hier: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400" dirty="0">
                <a:solidFill>
                  <a:schemeClr val="tx1"/>
                </a:solidFill>
              </a:rPr>
              <a:t>die  Familie</a:t>
            </a:r>
          </a:p>
          <a:p>
            <a:pPr marL="228600" indent="-228600">
              <a:buFont typeface="+mj-lt"/>
              <a:buAutoNum type="arabicPeriod"/>
            </a:pPr>
            <a:r>
              <a:rPr lang="de-DE" altLang="de-DE" sz="2400" dirty="0">
                <a:solidFill>
                  <a:schemeClr val="tx1"/>
                </a:solidFill>
              </a:rPr>
              <a:t>Sozialverband VdK – Baden-Württemberg</a:t>
            </a:r>
            <a:br>
              <a:rPr lang="de-DE" altLang="de-DE" sz="2800" dirty="0">
                <a:solidFill>
                  <a:schemeClr val="tx1"/>
                </a:solidFill>
              </a:rPr>
            </a:br>
            <a:r>
              <a:rPr lang="de-DE" altLang="de-DE" sz="2800" dirty="0">
                <a:solidFill>
                  <a:schemeClr val="tx1"/>
                </a:solidFill>
              </a:rPr>
              <a:t> </a:t>
            </a:r>
            <a:r>
              <a:rPr lang="de-DE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Ihr Partner im </a:t>
            </a:r>
            <a:r>
              <a:rPr lang="de-DE" altLang="de-DE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Sozialrecht.</a:t>
            </a:r>
            <a:b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www.vdk.de/bawue</a:t>
            </a:r>
            <a:endParaRPr lang="de-D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indent="-269875">
              <a:buFont typeface="+mj-lt"/>
              <a:buAutoNum type="arabicPeriod"/>
            </a:pPr>
            <a:r>
              <a:rPr lang="de-DE" altLang="de-DE" sz="2400" dirty="0">
                <a:solidFill>
                  <a:schemeClr val="tx1"/>
                </a:solidFill>
              </a:rPr>
              <a:t>PFLEGESTÜTZPUNKT </a:t>
            </a:r>
            <a:br>
              <a:rPr lang="de-DE" altLang="de-DE" sz="3200" dirty="0">
                <a:solidFill>
                  <a:schemeClr val="tx1"/>
                </a:solidFill>
              </a:rPr>
            </a:br>
            <a:r>
              <a:rPr lang="de-DE" altLang="de-DE" sz="2400" dirty="0">
                <a:solidFill>
                  <a:schemeClr val="tx1"/>
                </a:solidFill>
              </a:rPr>
              <a:t>Rhein-Neckar-Kreis</a:t>
            </a:r>
            <a:br>
              <a:rPr lang="de-DE" altLang="de-DE" sz="3200" dirty="0">
                <a:solidFill>
                  <a:schemeClr val="tx1"/>
                </a:solidFill>
              </a:rPr>
            </a:b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 06221-522-2622 oder -2736</a:t>
            </a:r>
            <a:b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www.rhein-neckar-kreis.de</a:t>
            </a:r>
            <a:endParaRPr lang="de-D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indent="-269875">
              <a:buFont typeface="+mj-lt"/>
              <a:buAutoNum type="arabicPeriod"/>
            </a:pPr>
            <a:r>
              <a:rPr lang="de-DE" altLang="de-DE" sz="2400" dirty="0">
                <a:solidFill>
                  <a:schemeClr val="tx1"/>
                </a:solidFill>
              </a:rPr>
              <a:t>Schlaganfallforum </a:t>
            </a:r>
            <a:br>
              <a:rPr lang="de-DE" altLang="de-DE" sz="2400" dirty="0">
                <a:solidFill>
                  <a:schemeClr val="tx1"/>
                </a:solidFill>
              </a:rPr>
            </a:br>
            <a:r>
              <a:rPr lang="de-DE" altLang="de-DE" sz="2400" dirty="0">
                <a:solidFill>
                  <a:schemeClr val="tx1"/>
                </a:solidFill>
              </a:rPr>
              <a:t>Selbsthilfegruppe Sinsheim</a:t>
            </a:r>
            <a:endParaRPr lang="de-DE" sz="24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0A86385-4228-B9B6-0AAF-39D5D0BA490A}"/>
              </a:ext>
            </a:extLst>
          </p:cNvPr>
          <p:cNvSpPr txBox="1"/>
          <p:nvPr/>
        </p:nvSpPr>
        <p:spPr>
          <a:xfrm>
            <a:off x="1219200" y="6139487"/>
            <a:ext cx="830797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rgbClr val="FF0000"/>
                </a:solidFill>
              </a:rPr>
              <a:t>Diese Punkte bilden die sozialen Säulen.</a:t>
            </a:r>
          </a:p>
        </p:txBody>
      </p:sp>
      <p:pic>
        <p:nvPicPr>
          <p:cNvPr id="5" name="Picture 13">
            <a:extLst>
              <a:ext uri="{FF2B5EF4-FFF2-40B4-BE49-F238E27FC236}">
                <a16:creationId xmlns:a16="http://schemas.microsoft.com/office/drawing/2014/main" id="{C142C4A5-82F0-9C38-71CF-336E96C07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0938" y="487680"/>
            <a:ext cx="1706563" cy="118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>
            <a:extLst>
              <a:ext uri="{FF2B5EF4-FFF2-40B4-BE49-F238E27FC236}">
                <a16:creationId xmlns:a16="http://schemas.microsoft.com/office/drawing/2014/main" id="{DC35D8E9-2157-1363-E011-3F285A8F5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841" y="4119180"/>
            <a:ext cx="2143423" cy="118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B2FFD12C-298D-31DD-B554-D095E59835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841" y="3136187"/>
            <a:ext cx="2143423" cy="903282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98821F0-A2F1-DBE4-7B33-B126F0CE96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0842" y="2170527"/>
            <a:ext cx="2143424" cy="88594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01B62FDF-A00F-766D-08BC-945AA0B01169}"/>
              </a:ext>
            </a:extLst>
          </p:cNvPr>
          <p:cNvSpPr txBox="1"/>
          <p:nvPr/>
        </p:nvSpPr>
        <p:spPr>
          <a:xfrm>
            <a:off x="11512732" y="6462652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41268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864">
              <a:srgbClr val="81FFE0"/>
            </a:gs>
            <a:gs pos="60000">
              <a:srgbClr val="FFFF00"/>
            </a:gs>
            <a:gs pos="78000">
              <a:schemeClr val="accent1">
                <a:alpha val="92000"/>
                <a:lumMod val="28000"/>
                <a:lumOff val="72000"/>
              </a:schemeClr>
            </a:gs>
            <a:gs pos="53000">
              <a:schemeClr val="accent2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13">
            <a:extLst>
              <a:ext uri="{FF2B5EF4-FFF2-40B4-BE49-F238E27FC236}">
                <a16:creationId xmlns:a16="http://schemas.microsoft.com/office/drawing/2014/main" id="{2A6DEDF2-1B3E-3F64-B291-024F94B38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984" y="245510"/>
            <a:ext cx="1798150" cy="1246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Grafik 4" descr="Redstart Recruitment">
            <a:extLst>
              <a:ext uri="{FF2B5EF4-FFF2-40B4-BE49-F238E27FC236}">
                <a16:creationId xmlns:a16="http://schemas.microsoft.com/office/drawing/2014/main" id="{B59400BF-209A-2FC1-2CB9-94B8540725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988" y="477839"/>
            <a:ext cx="4667250" cy="412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Textfeld 5">
            <a:extLst>
              <a:ext uri="{FF2B5EF4-FFF2-40B4-BE49-F238E27FC236}">
                <a16:creationId xmlns:a16="http://schemas.microsoft.com/office/drawing/2014/main" id="{0AB73AC3-792A-C3B2-D95B-47DE3CC8F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613" y="908721"/>
            <a:ext cx="6096000" cy="1165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449263" eaLnBrk="0" fontAlgn="base" hangingPunct="0">
              <a:lnSpc>
                <a:spcPct val="107000"/>
              </a:lnSpc>
              <a:spcBef>
                <a:spcPct val="0"/>
              </a:spcBef>
            </a:pPr>
            <a:r>
              <a:rPr lang="de-DE" altLang="de-DE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Sozialverband</a:t>
            </a:r>
          </a:p>
          <a:p>
            <a:pPr algn="ctr" defTabSz="449263" eaLnBrk="0" fontAlgn="base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de-DE" altLang="de-DE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VdK</a:t>
            </a:r>
            <a:br>
              <a:rPr lang="de-DE" altLang="de-DE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altLang="de-DE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E95D3B0B-3BF3-F033-8AF9-EE69EDEC984F}"/>
              </a:ext>
            </a:extLst>
          </p:cNvPr>
          <p:cNvGraphicFramePr>
            <a:graphicFrameLocks noGrp="1"/>
          </p:cNvGraphicFramePr>
          <p:nvPr/>
        </p:nvGraphicFramePr>
        <p:xfrm>
          <a:off x="2424114" y="4941888"/>
          <a:ext cx="8029575" cy="13152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8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0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624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de-DE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Sozialrecht</a:t>
                      </a:r>
                      <a:endParaRPr lang="de-DE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19" marB="0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de-DE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Sozialpolitik</a:t>
                      </a:r>
                      <a:endParaRPr lang="de-DE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19" marB="0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de-DE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Solidargemeinschaft</a:t>
                      </a:r>
                      <a:endParaRPr lang="de-DE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19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826"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Wir beraten kompetent im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Sozialrecht.</a:t>
                      </a:r>
                    </a:p>
                  </a:txBody>
                  <a:tcPr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Wir stehen für eine Sozialpolitik,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die alle mitnimmt.</a:t>
                      </a:r>
                    </a:p>
                  </a:txBody>
                  <a:tcPr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Wir leben eine Solidargemeinschaft</a:t>
                      </a:r>
                    </a:p>
                    <a:p>
                      <a:pPr algn="ctr"/>
                      <a:r>
                        <a:rPr lang="de-DE" sz="1800" dirty="0"/>
                        <a:t>mit großem Herz.</a:t>
                      </a:r>
                    </a:p>
                  </a:txBody>
                  <a:tcPr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3B3A074F-3BC4-7698-0BFC-6BB536ABE540}"/>
              </a:ext>
            </a:extLst>
          </p:cNvPr>
          <p:cNvSpPr txBox="1"/>
          <p:nvPr/>
        </p:nvSpPr>
        <p:spPr>
          <a:xfrm>
            <a:off x="11147719" y="6520758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srgbClr val="000000"/>
                </a:solidFill>
                <a:latin typeface="Calibri"/>
                <a:ea typeface="Microsoft YaHei" panose="020B0503020204020204" pitchFamily="34" charset="-122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13">
            <a:extLst>
              <a:ext uri="{FF2B5EF4-FFF2-40B4-BE49-F238E27FC236}">
                <a16:creationId xmlns:a16="http://schemas.microsoft.com/office/drawing/2014/main" id="{73DECBB6-FF89-1432-9CEF-631DF352A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951" y="230189"/>
            <a:ext cx="1706563" cy="118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54C68AF4-13F2-D6E6-9DA7-175836539734}"/>
              </a:ext>
            </a:extLst>
          </p:cNvPr>
          <p:cNvSpPr txBox="1"/>
          <p:nvPr/>
        </p:nvSpPr>
        <p:spPr>
          <a:xfrm>
            <a:off x="2135560" y="695395"/>
            <a:ext cx="6048672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PFLEGESTÜTZPUNKT </a:t>
            </a:r>
            <a:br>
              <a:rPr lang="de-DE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RHEIN-NECKAR-KREIS</a:t>
            </a:r>
            <a:endParaRPr lang="de-DE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FF27942-2159-A642-C319-7CFC6F0BEDA7}"/>
              </a:ext>
            </a:extLst>
          </p:cNvPr>
          <p:cNvSpPr txBox="1"/>
          <p:nvPr/>
        </p:nvSpPr>
        <p:spPr>
          <a:xfrm>
            <a:off x="2195032" y="1844825"/>
            <a:ext cx="75013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Leistungen der Pflegestützpunkte</a:t>
            </a:r>
          </a:p>
          <a:p>
            <a:endParaRPr lang="de-DE" dirty="0"/>
          </a:p>
          <a:p>
            <a:r>
              <a:rPr lang="de-DE" sz="2000" dirty="0"/>
              <a:t>Welche Hilfen gibt es?</a:t>
            </a:r>
          </a:p>
          <a:p>
            <a:r>
              <a:rPr lang="de-DE" sz="2000" dirty="0"/>
              <a:t>Wie komme ich an diese Hilfen?</a:t>
            </a:r>
          </a:p>
          <a:p>
            <a:r>
              <a:rPr lang="de-DE" sz="2000" dirty="0"/>
              <a:t>Was kosten die Angebote?</a:t>
            </a:r>
          </a:p>
          <a:p>
            <a:r>
              <a:rPr lang="de-DE" sz="2000" dirty="0"/>
              <a:t>Wie wird die Pflege finanziert?</a:t>
            </a:r>
          </a:p>
          <a:p>
            <a:r>
              <a:rPr lang="de-DE" sz="2000" dirty="0"/>
              <a:t>Wo beantrage ich welche Leistungen?</a:t>
            </a:r>
          </a:p>
          <a:p>
            <a:r>
              <a:rPr lang="de-DE" sz="2000" dirty="0"/>
              <a:t>Wer hilft bei der Antragstellung?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4FA84ED-10ED-FFF0-CD8B-AFF571A4ACAD}"/>
              </a:ext>
            </a:extLst>
          </p:cNvPr>
          <p:cNvSpPr txBox="1"/>
          <p:nvPr/>
        </p:nvSpPr>
        <p:spPr>
          <a:xfrm>
            <a:off x="2135560" y="4606478"/>
            <a:ext cx="7501368" cy="1661993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dirty="0">
                <a:solidFill>
                  <a:srgbClr val="FF0000"/>
                </a:solidFill>
              </a:rPr>
              <a:t>Plötzlich kann alles anders sein:</a:t>
            </a:r>
          </a:p>
          <a:p>
            <a:endParaRPr lang="de-DE" sz="2000" dirty="0"/>
          </a:p>
          <a:p>
            <a:r>
              <a:rPr lang="de-DE" sz="2000" dirty="0"/>
              <a:t>Schlaganfall – Unfall - schwere Erkrankung</a:t>
            </a:r>
          </a:p>
          <a:p>
            <a:endParaRPr lang="de-DE" sz="2000" dirty="0"/>
          </a:p>
          <a:p>
            <a:r>
              <a:rPr lang="de-DE" sz="2000" dirty="0">
                <a:solidFill>
                  <a:srgbClr val="FF0000"/>
                </a:solidFill>
              </a:rPr>
              <a:t>Dies alles kann das Leben zum Pflegefall verändern.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45366E7-C8EF-DFD6-4117-901D991664C5}"/>
              </a:ext>
            </a:extLst>
          </p:cNvPr>
          <p:cNvSpPr txBox="1"/>
          <p:nvPr/>
        </p:nvSpPr>
        <p:spPr>
          <a:xfrm>
            <a:off x="11147719" y="6520758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srgbClr val="000000"/>
                </a:solidFill>
                <a:latin typeface="Calibri"/>
                <a:ea typeface="Microsoft YaHei" panose="020B0503020204020204" pitchFamily="34" charset="-122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13">
            <a:extLst>
              <a:ext uri="{FF2B5EF4-FFF2-40B4-BE49-F238E27FC236}">
                <a16:creationId xmlns:a16="http://schemas.microsoft.com/office/drawing/2014/main" id="{1BE251AC-4190-C997-E419-EA8BB35EE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951" y="230189"/>
            <a:ext cx="1706563" cy="118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2BC1A15A-74B1-1C26-7EE7-142607E25D18}"/>
              </a:ext>
            </a:extLst>
          </p:cNvPr>
          <p:cNvSpPr txBox="1"/>
          <p:nvPr/>
        </p:nvSpPr>
        <p:spPr>
          <a:xfrm>
            <a:off x="2027548" y="454215"/>
            <a:ext cx="6552728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Das Leben mit SCHLAGANFALL </a:t>
            </a:r>
          </a:p>
          <a:p>
            <a:endParaRPr lang="de-DE" sz="2400" dirty="0"/>
          </a:p>
          <a:p>
            <a:r>
              <a:rPr lang="de-DE" sz="2000" dirty="0"/>
              <a:t>Schädigung des Gehirns</a:t>
            </a:r>
          </a:p>
          <a:p>
            <a:r>
              <a:rPr lang="de-DE" sz="2000" dirty="0"/>
              <a:t>auch bei Kindern und Jugendlichen</a:t>
            </a:r>
          </a:p>
          <a:p>
            <a:endParaRPr lang="de-DE" sz="2000" dirty="0">
              <a:highlight>
                <a:srgbClr val="FFFF00"/>
              </a:highlight>
            </a:endParaRPr>
          </a:p>
          <a:p>
            <a:r>
              <a:rPr lang="de-DE" sz="2000" dirty="0">
                <a:solidFill>
                  <a:srgbClr val="FF0000"/>
                </a:solidFill>
              </a:rPr>
              <a:t>Erlebtes verstehen und verarbeiten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AC5D74E-7D18-6707-E5D6-01C17491A301}"/>
              </a:ext>
            </a:extLst>
          </p:cNvPr>
          <p:cNvSpPr txBox="1"/>
          <p:nvPr/>
        </p:nvSpPr>
        <p:spPr>
          <a:xfrm>
            <a:off x="2027548" y="2804866"/>
            <a:ext cx="79928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Wo bekomme ich Hilfe?</a:t>
            </a:r>
          </a:p>
          <a:p>
            <a:endParaRPr lang="de-DE" sz="2400" dirty="0"/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Krankenkassen (Kostenträger)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Schaltstelle für kreative – soziale Einrichtungen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Organisierte Selbsthilfegruppen wie z. B. Schlaganfall Selbsthilfegruppe</a:t>
            </a:r>
          </a:p>
          <a:p>
            <a:pPr marL="342900" indent="-342900">
              <a:buAutoNum type="arabicPeriod" startAt="4"/>
            </a:pPr>
            <a:r>
              <a:rPr lang="de-DE" dirty="0"/>
              <a:t>Soziale Beratung</a:t>
            </a:r>
          </a:p>
          <a:p>
            <a:r>
              <a:rPr lang="de-DE" dirty="0"/>
              <a:t>5.  Mit vertraulichen Personen sprechen (z. B. Psychologen)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2E80FB4-5B3C-4DEF-287C-4561C4976F38}"/>
              </a:ext>
            </a:extLst>
          </p:cNvPr>
          <p:cNvSpPr txBox="1"/>
          <p:nvPr/>
        </p:nvSpPr>
        <p:spPr>
          <a:xfrm>
            <a:off x="2063552" y="5445225"/>
            <a:ext cx="8064896" cy="461665"/>
          </a:xfrm>
          <a:prstGeom prst="rect">
            <a:avLst/>
          </a:prstGeom>
          <a:solidFill>
            <a:srgbClr val="FFFF00">
              <a:alpha val="16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</a:rPr>
              <a:t>Bei weiteren Fragen wenden Sie sich bitte an mich!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C371A62-6757-83D8-85D2-11B376208391}"/>
              </a:ext>
            </a:extLst>
          </p:cNvPr>
          <p:cNvSpPr txBox="1"/>
          <p:nvPr/>
        </p:nvSpPr>
        <p:spPr>
          <a:xfrm>
            <a:off x="10715303" y="6411774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latin typeface="+mj-lt"/>
              </a:rPr>
              <a:t>7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182B2073-28AD-35DB-5757-490522795F77}"/>
              </a:ext>
            </a:extLst>
          </p:cNvPr>
          <p:cNvSpPr txBox="1"/>
          <p:nvPr/>
        </p:nvSpPr>
        <p:spPr>
          <a:xfrm>
            <a:off x="2652259" y="908051"/>
            <a:ext cx="669766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Woran sollten wir in guten Zeiten denken?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847F241-DFC9-6631-926D-434BEBBEED59}"/>
              </a:ext>
            </a:extLst>
          </p:cNvPr>
          <p:cNvSpPr txBox="1"/>
          <p:nvPr/>
        </p:nvSpPr>
        <p:spPr>
          <a:xfrm>
            <a:off x="2986088" y="1795880"/>
            <a:ext cx="7348537" cy="45858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§"/>
              <a:tabLst>
                <a:tab pos="87313" algn="l"/>
              </a:tabLst>
              <a:defRPr/>
            </a:pPr>
            <a:r>
              <a:rPr lang="de-DE" sz="2000" dirty="0">
                <a:solidFill>
                  <a:srgbClr val="002060"/>
                </a:solidFill>
                <a:highlight>
                  <a:srgbClr val="FFFF00"/>
                </a:highlight>
                <a:cs typeface="Arial" pitchFamily="34" charset="0"/>
              </a:rPr>
              <a:t>Patientenverfügung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de-DE" sz="16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Bei Erkrankung Demenz: Wie will ich ernährt werden? 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de-DE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Künstliche Ernährung?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de-DE" sz="2000" dirty="0">
                <a:solidFill>
                  <a:srgbClr val="002060"/>
                </a:solidFill>
                <a:highlight>
                  <a:srgbClr val="FFFF00"/>
                </a:highlight>
                <a:cs typeface="Arial" pitchFamily="34" charset="0"/>
              </a:rPr>
              <a:t>Vorsorge-Vollmacht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de-DE" sz="2000" dirty="0">
                <a:solidFill>
                  <a:srgbClr val="002060"/>
                </a:solidFill>
                <a:cs typeface="Arial" pitchFamily="34" charset="0"/>
              </a:rPr>
              <a:t>Betreuungs-Verfügung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de-DE" sz="2000" dirty="0">
                <a:solidFill>
                  <a:srgbClr val="002060"/>
                </a:solidFill>
                <a:cs typeface="Arial" pitchFamily="34" charset="0"/>
              </a:rPr>
              <a:t>Testament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de-DE" sz="16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>
              <a:defRPr/>
            </a:pP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>
              <a:defRPr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Beispiel: Sohn und Tochter volljährig, im eheähnlichen Verhältnis</a:t>
            </a:r>
          </a:p>
          <a:p>
            <a:pPr>
              <a:defRPr/>
            </a:pP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>
              <a:defRPr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Schicksal negativ, z.B. Verkehrsunfall, Berufsunfall, Sportunfall oder Krankheit</a:t>
            </a:r>
          </a:p>
          <a:p>
            <a:pPr>
              <a:defRPr/>
            </a:pP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>
              <a:defRPr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Wer ist verantwortlich, wenn sich der Patient nicht mehr selbst erklären kann, z.B. Koma? </a:t>
            </a:r>
          </a:p>
          <a:p>
            <a:pPr>
              <a:defRPr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Ist dies der Partner oder die nächsten Verwandten?</a:t>
            </a:r>
          </a:p>
          <a:p>
            <a:pPr>
              <a:defRPr/>
            </a:pPr>
            <a:endParaRPr lang="de-DE" sz="20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46084" name="Foliennummernplatzhalter 4">
            <a:extLst>
              <a:ext uri="{FF2B5EF4-FFF2-40B4-BE49-F238E27FC236}">
                <a16:creationId xmlns:a16="http://schemas.microsoft.com/office/drawing/2014/main" id="{3FED1991-97F4-344F-0903-3BCBBBB946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767742" y="6381751"/>
            <a:ext cx="585787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/>
            <a:r>
              <a:rPr lang="de-DE" altLang="de-DE" b="0" dirty="0">
                <a:solidFill>
                  <a:srgbClr val="000000"/>
                </a:solidFill>
                <a:latin typeface="+mj-lt"/>
                <a:ea typeface="Arial Unicode MS" panose="020B0604020202020204" pitchFamily="34" charset="-128"/>
              </a:rPr>
              <a:t>8</a:t>
            </a:r>
          </a:p>
        </p:txBody>
      </p:sp>
      <p:pic>
        <p:nvPicPr>
          <p:cNvPr id="46085" name="Picture 13">
            <a:extLst>
              <a:ext uri="{FF2B5EF4-FFF2-40B4-BE49-F238E27FC236}">
                <a16:creationId xmlns:a16="http://schemas.microsoft.com/office/drawing/2014/main" id="{52EABAD2-BBD7-21DE-0798-BD9604564F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550" y="249238"/>
            <a:ext cx="170815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feld 9">
            <a:extLst>
              <a:ext uri="{FF2B5EF4-FFF2-40B4-BE49-F238E27FC236}">
                <a16:creationId xmlns:a16="http://schemas.microsoft.com/office/drawing/2014/main" id="{48B3B681-C8CC-B277-B8CC-D44C9E408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478" y="584601"/>
            <a:ext cx="5329238" cy="21224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marL="342900" indent="-342900"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altLang="de-DE" sz="3200" dirty="0">
                <a:solidFill>
                  <a:schemeClr val="tx1"/>
                </a:solidFill>
              </a:rPr>
              <a:t>  </a:t>
            </a:r>
            <a:r>
              <a:rPr lang="de-DE" altLang="de-DE" sz="4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Vielen Dank für Ihre Aufmerksamkeit</a:t>
            </a:r>
          </a:p>
        </p:txBody>
      </p:sp>
      <p:sp>
        <p:nvSpPr>
          <p:cNvPr id="47107" name="Rectangle 5">
            <a:extLst>
              <a:ext uri="{FF2B5EF4-FFF2-40B4-BE49-F238E27FC236}">
                <a16:creationId xmlns:a16="http://schemas.microsoft.com/office/drawing/2014/main" id="{3F715BF0-42C1-DAB4-3EDC-807923B12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89" y="188913"/>
            <a:ext cx="1728787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 sz="1400"/>
          </a:p>
        </p:txBody>
      </p:sp>
      <p:pic>
        <p:nvPicPr>
          <p:cNvPr id="47108" name="Picture 6" descr="Blume">
            <a:extLst>
              <a:ext uri="{FF2B5EF4-FFF2-40B4-BE49-F238E27FC236}">
                <a16:creationId xmlns:a16="http://schemas.microsoft.com/office/drawing/2014/main" id="{1AC2F8B6-BD0F-0769-6EA1-84F316E84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297" y="453480"/>
            <a:ext cx="2416175" cy="558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Text Box 6">
            <a:extLst>
              <a:ext uri="{FF2B5EF4-FFF2-40B4-BE49-F238E27FC236}">
                <a16:creationId xmlns:a16="http://schemas.microsoft.com/office/drawing/2014/main" id="{2C92E1B5-F1AE-2447-CCB0-C6F17E91C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983" y="2996751"/>
            <a:ext cx="640873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2400" dirty="0"/>
              <a:t>Ich hoffe, dass ich Ihnen zum Thema Pflege und Hilfe einige Informationen und Neuigkeiten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2400" dirty="0"/>
              <a:t>vermitteln konnte.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 sz="2400" dirty="0"/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2400" dirty="0"/>
              <a:t>Ich wünsche Ihnen beste Gesundheit und übergebe nun das Wort an Frau Haderer.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C9A4568-8B9F-88DA-3F8F-E6516D0F4BD0}"/>
              </a:ext>
            </a:extLst>
          </p:cNvPr>
          <p:cNvSpPr txBox="1"/>
          <p:nvPr/>
        </p:nvSpPr>
        <p:spPr>
          <a:xfrm>
            <a:off x="10684500" y="6434366"/>
            <a:ext cx="864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latin typeface="+mj-lt"/>
              </a:rPr>
              <a:t>9</a:t>
            </a:r>
          </a:p>
          <a:p>
            <a:pPr algn="r"/>
            <a:endParaRPr lang="de-DE" sz="1200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507</Words>
  <Application>Microsoft Office PowerPoint</Application>
  <PresentationFormat>Breitbild</PresentationFormat>
  <Paragraphs>118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9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Courier New</vt:lpstr>
      <vt:lpstr>Times New Roman</vt:lpstr>
      <vt:lpstr>Wingdings</vt:lpstr>
      <vt:lpstr>Office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</dc:creator>
  <cp:lastModifiedBy>Klaus Doerr</cp:lastModifiedBy>
  <cp:revision>14</cp:revision>
  <dcterms:created xsi:type="dcterms:W3CDTF">2023-02-28T14:08:46Z</dcterms:created>
  <dcterms:modified xsi:type="dcterms:W3CDTF">2023-12-12T14:45:47Z</dcterms:modified>
</cp:coreProperties>
</file>